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2"/>
  </p:notesMasterIdLst>
  <p:handoutMasterIdLst>
    <p:handoutMasterId r:id="rId73"/>
  </p:handoutMasterIdLst>
  <p:sldIdLst>
    <p:sldId id="402" r:id="rId2"/>
    <p:sldId id="444" r:id="rId3"/>
    <p:sldId id="430" r:id="rId4"/>
    <p:sldId id="432" r:id="rId5"/>
    <p:sldId id="437" r:id="rId6"/>
    <p:sldId id="567" r:id="rId7"/>
    <p:sldId id="568" r:id="rId8"/>
    <p:sldId id="569" r:id="rId9"/>
    <p:sldId id="529" r:id="rId10"/>
    <p:sldId id="570" r:id="rId11"/>
    <p:sldId id="572" r:id="rId12"/>
    <p:sldId id="443" r:id="rId13"/>
    <p:sldId id="435" r:id="rId14"/>
    <p:sldId id="566" r:id="rId15"/>
    <p:sldId id="574" r:id="rId16"/>
    <p:sldId id="573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77" r:id="rId26"/>
    <p:sldId id="576" r:id="rId27"/>
    <p:sldId id="579" r:id="rId28"/>
    <p:sldId id="581" r:id="rId29"/>
    <p:sldId id="582" r:id="rId30"/>
    <p:sldId id="584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555" r:id="rId47"/>
    <p:sldId id="556" r:id="rId48"/>
    <p:sldId id="557" r:id="rId49"/>
    <p:sldId id="585" r:id="rId50"/>
    <p:sldId id="558" r:id="rId51"/>
    <p:sldId id="586" r:id="rId52"/>
    <p:sldId id="744" r:id="rId53"/>
    <p:sldId id="589" r:id="rId54"/>
    <p:sldId id="741" r:id="rId55"/>
    <p:sldId id="743" r:id="rId56"/>
    <p:sldId id="742" r:id="rId57"/>
    <p:sldId id="587" r:id="rId58"/>
    <p:sldId id="590" r:id="rId59"/>
    <p:sldId id="591" r:id="rId60"/>
    <p:sldId id="592" r:id="rId61"/>
    <p:sldId id="593" r:id="rId62"/>
    <p:sldId id="739" r:id="rId63"/>
    <p:sldId id="740" r:id="rId64"/>
    <p:sldId id="559" r:id="rId65"/>
    <p:sldId id="560" r:id="rId66"/>
    <p:sldId id="561" r:id="rId67"/>
    <p:sldId id="562" r:id="rId68"/>
    <p:sldId id="563" r:id="rId69"/>
    <p:sldId id="564" r:id="rId70"/>
    <p:sldId id="53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C32"/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 autoAdjust="0"/>
    <p:restoredTop sz="91029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144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1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expression requires extra algebra stored in the slides.</a:t>
            </a:r>
          </a:p>
          <a:p>
            <a:endParaRPr lang="en-US" dirty="0"/>
          </a:p>
          <a:p>
            <a:r>
              <a:rPr lang="en-US" dirty="0"/>
              <a:t>It looks more complex, but it has a useful interpretation:</a:t>
            </a:r>
          </a:p>
          <a:p>
            <a:r>
              <a:rPr lang="en-US" dirty="0"/>
              <a:t> - theta_2 is the ratio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)/</a:t>
            </a:r>
            <a:r>
              <a:rPr lang="en-US" dirty="0" err="1"/>
              <a:t>var</a:t>
            </a:r>
            <a:r>
              <a:rPr lang="en-US" dirty="0"/>
              <a:t>(x)</a:t>
            </a:r>
          </a:p>
          <a:p>
            <a:r>
              <a:rPr lang="en-US" dirty="0"/>
              <a:t> - with theta_1, we see that </a:t>
            </a:r>
            <a:r>
              <a:rPr lang="en-US" dirty="0" err="1"/>
              <a:t>y_mean</a:t>
            </a:r>
            <a:r>
              <a:rPr lang="en-US" dirty="0"/>
              <a:t> = theta_1 + theta_2*</a:t>
            </a:r>
            <a:r>
              <a:rPr lang="en-US" dirty="0" err="1"/>
              <a:t>x_mean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3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5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9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59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4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9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1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3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4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time, make a movie showing smooth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1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g@cs.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rojecteuclid.org/euclid.aoms/1177703732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1.emf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74.emf"/><Relationship Id="rId4" Type="http://schemas.openxmlformats.org/officeDocument/2006/relationships/image" Target="../media/image7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74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7.emf"/><Relationship Id="rId4" Type="http://schemas.openxmlformats.org/officeDocument/2006/relationships/image" Target="../media/image6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cond_partial_derivative_test" TargetMode="External"/><Relationship Id="rId4" Type="http://schemas.openxmlformats.org/officeDocument/2006/relationships/image" Target="../media/image8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7.emf"/><Relationship Id="rId7" Type="http://schemas.openxmlformats.org/officeDocument/2006/relationships/image" Target="../media/image93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100.org/fa18/assets/lectures/lec9/loss_gam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hugloss18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7.emf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9: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 II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 Hug, </a:t>
            </a:r>
            <a:r>
              <a:rPr lang="en-US" sz="1600" dirty="0">
                <a:hlinkClick r:id="rId3"/>
              </a:rPr>
              <a:t>hug@cs.berkeley.edu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76387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902373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256933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902373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830108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81704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829041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947125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40E343-27B8-44EC-BCC9-257F39AE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4" y="1164755"/>
            <a:ext cx="4533476" cy="3173433"/>
          </a:xfrm>
          <a:prstGeom prst="rect">
            <a:avLst/>
          </a:prstGeom>
        </p:spPr>
      </p:pic>
      <p:pic>
        <p:nvPicPr>
          <p:cNvPr id="16" name="Content Placeholder 21">
            <a:extLst>
              <a:ext uri="{FF2B5EF4-FFF2-40B4-BE49-F238E27FC236}">
                <a16:creationId xmlns:a16="http://schemas.microsoft.com/office/drawing/2014/main" id="{7CAF0CB7-2705-491B-B3E0-97D1B634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78" y="1157381"/>
            <a:ext cx="4638651" cy="3247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 (Visual)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13006"/>
            <a:ext cx="10515600" cy="2194899"/>
          </a:xfrm>
        </p:spPr>
        <p:txBody>
          <a:bodyPr/>
          <a:lstStyle/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5009096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853" y="5276771"/>
            <a:ext cx="3594100" cy="55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161F4-D684-4756-B72E-8D47DBBD6C36}"/>
              </a:ext>
            </a:extLst>
          </p:cNvPr>
          <p:cNvCxnSpPr/>
          <p:nvPr/>
        </p:nvCxnSpPr>
        <p:spPr>
          <a:xfrm flipH="1" flipV="1">
            <a:off x="3766072" y="3588506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A010C-D85E-43A1-B294-8931FAF17D97}"/>
                  </a:ext>
                </a:extLst>
              </p:cNvPr>
              <p:cNvSpPr txBox="1"/>
              <p:nvPr/>
            </p:nvSpPr>
            <p:spPr>
              <a:xfrm>
                <a:off x="5296218" y="3928729"/>
                <a:ext cx="1519889" cy="3893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=7.25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A010C-D85E-43A1-B294-8931FAF1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18" y="3928729"/>
                <a:ext cx="1519889" cy="389337"/>
              </a:xfrm>
              <a:prstGeom prst="rect">
                <a:avLst/>
              </a:prstGeom>
              <a:blipFill>
                <a:blip r:embed="rId6"/>
                <a:stretch>
                  <a:fillRect t="-46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B1C94-6D67-41EF-BE0D-B6E442900CD4}"/>
                  </a:ext>
                </a:extLst>
              </p:cNvPr>
              <p:cNvSpPr txBox="1"/>
              <p:nvPr/>
            </p:nvSpPr>
            <p:spPr>
              <a:xfrm>
                <a:off x="6554212" y="3289348"/>
                <a:ext cx="1006154" cy="3533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B1C94-6D67-41EF-BE0D-B6E44290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12" y="3289348"/>
                <a:ext cx="1006154" cy="353360"/>
              </a:xfrm>
              <a:prstGeom prst="rect">
                <a:avLst/>
              </a:prstGeom>
              <a:blipFill>
                <a:blip r:embed="rId7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BABED4-48CF-419D-97D1-B8D2A38D853E}"/>
              </a:ext>
            </a:extLst>
          </p:cNvPr>
          <p:cNvCxnSpPr>
            <a:cxnSpLocks/>
          </p:cNvCxnSpPr>
          <p:nvPr/>
        </p:nvCxnSpPr>
        <p:spPr>
          <a:xfrm flipV="1">
            <a:off x="7475565" y="2986213"/>
            <a:ext cx="3159841" cy="43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1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BDA014-987C-4B98-BC0B-3E10E3CC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56" y="957856"/>
            <a:ext cx="4761893" cy="3333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C59C4-D97C-46FA-8068-F91FA62A8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7" y="983456"/>
            <a:ext cx="4817183" cy="3372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 vs. Absolute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12974"/>
                <a:ext cx="10515600" cy="2718148"/>
              </a:xfrm>
            </p:spPr>
            <p:txBody>
              <a:bodyPr/>
              <a:lstStyle/>
              <a:p>
                <a:r>
                  <a:rPr lang="en-US" dirty="0"/>
                  <a:t>Squared loss is prone to “overreact” to outliers.</a:t>
                </a:r>
              </a:p>
              <a:p>
                <a:pPr lvl="1"/>
                <a:r>
                  <a:rPr lang="en-US" dirty="0"/>
                  <a:t>Example above for data = [5, 7, 8, 9, 100]. </a:t>
                </a:r>
              </a:p>
              <a:p>
                <a:pPr lvl="1"/>
                <a:r>
                  <a:rPr lang="en-US" dirty="0"/>
                  <a:t>New data point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from 7.25 to 25.8.</a:t>
                </a:r>
              </a:p>
              <a:p>
                <a:pPr lvl="1"/>
                <a:r>
                  <a:rPr lang="en-US" dirty="0"/>
                  <a:t>New data point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is now definitely 8, instead of 8 being one of many possible solutions.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12974"/>
                <a:ext cx="10515600" cy="2718148"/>
              </a:xfrm>
              <a:blipFill>
                <a:blip r:embed="rId5"/>
                <a:stretch>
                  <a:fillRect l="-928" t="-4036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EC161-38F4-4502-9BAA-4637E795758F}"/>
              </a:ext>
            </a:extLst>
          </p:cNvPr>
          <p:cNvCxnSpPr>
            <a:cxnSpLocks/>
          </p:cNvCxnSpPr>
          <p:nvPr/>
        </p:nvCxnSpPr>
        <p:spPr>
          <a:xfrm flipH="1" flipV="1">
            <a:off x="2650504" y="3384946"/>
            <a:ext cx="2777716" cy="57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4DFDA-4EC8-48E6-8235-83508B82F53D}"/>
                  </a:ext>
                </a:extLst>
              </p:cNvPr>
              <p:cNvSpPr txBox="1"/>
              <p:nvPr/>
            </p:nvSpPr>
            <p:spPr>
              <a:xfrm>
                <a:off x="5537215" y="3886200"/>
                <a:ext cx="1519889" cy="3893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=25.8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4DFDA-4EC8-48E6-8235-83508B82F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15" y="3886200"/>
                <a:ext cx="1519889" cy="389337"/>
              </a:xfrm>
              <a:prstGeom prst="rect">
                <a:avLst/>
              </a:prstGeom>
              <a:blipFill>
                <a:blip r:embed="rId6"/>
                <a:stretch>
                  <a:fillRect t="-476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5D7250-F95C-4464-B6CD-C76DB4BDC0F4}"/>
                  </a:ext>
                </a:extLst>
              </p:cNvPr>
              <p:cNvSpPr txBox="1"/>
              <p:nvPr/>
            </p:nvSpPr>
            <p:spPr>
              <a:xfrm>
                <a:off x="6377233" y="3289348"/>
                <a:ext cx="1006154" cy="3533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5D7250-F95C-4464-B6CD-C76DB4BD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33" y="3289348"/>
                <a:ext cx="1006154" cy="353360"/>
              </a:xfrm>
              <a:prstGeom prst="rect">
                <a:avLst/>
              </a:prstGeom>
              <a:blipFill>
                <a:blip r:embed="rId7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A05846-C1DF-4B66-AFD1-DBC45FD62B7B}"/>
              </a:ext>
            </a:extLst>
          </p:cNvPr>
          <p:cNvCxnSpPr>
            <a:cxnSpLocks/>
          </p:cNvCxnSpPr>
          <p:nvPr/>
        </p:nvCxnSpPr>
        <p:spPr>
          <a:xfrm flipV="1">
            <a:off x="7352178" y="3167555"/>
            <a:ext cx="531632" cy="26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0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issue? </a:t>
            </a:r>
            <a:r>
              <a:rPr lang="en-US" dirty="0">
                <a:sym typeface="Wingdings"/>
              </a:rPr>
              <a:t> Optimization! (more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 (</a:t>
            </a:r>
            <a:r>
              <a:rPr lang="en-US" dirty="0">
                <a:hlinkClick r:id="rId3"/>
              </a:rPr>
              <a:t>1964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09CD54-40BF-4F51-B6F3-5CBC17874986}"/>
                  </a:ext>
                </a:extLst>
              </p:cNvPr>
              <p:cNvSpPr/>
              <p:nvPr/>
            </p:nvSpPr>
            <p:spPr>
              <a:xfrm>
                <a:off x="8815747" y="2087762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09CD54-40BF-4F51-B6F3-5CBC17874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747" y="2087762"/>
                <a:ext cx="823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3A419C0-F16F-4D4D-9840-9BA03D71F17F}"/>
              </a:ext>
            </a:extLst>
          </p:cNvPr>
          <p:cNvSpPr/>
          <p:nvPr/>
        </p:nvSpPr>
        <p:spPr>
          <a:xfrm rot="16200000">
            <a:off x="8298775" y="5183363"/>
            <a:ext cx="196967" cy="83697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9BA1A-1C50-4913-96C1-06BE535429F8}"/>
                  </a:ext>
                </a:extLst>
              </p:cNvPr>
              <p:cNvSpPr/>
              <p:nvPr/>
            </p:nvSpPr>
            <p:spPr>
              <a:xfrm>
                <a:off x="8135223" y="5693409"/>
                <a:ext cx="474431" cy="40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9BA1A-1C50-4913-96C1-06BE53542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23" y="5693409"/>
                <a:ext cx="474431" cy="406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63DA-4D76-49AE-8AFA-E18D48F5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75" y="-245998"/>
            <a:ext cx="10801350" cy="1325563"/>
          </a:xfrm>
        </p:spPr>
        <p:txBody>
          <a:bodyPr/>
          <a:lstStyle/>
          <a:p>
            <a:r>
              <a:rPr lang="en-US" dirty="0"/>
              <a:t>Name that loss (round two)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</p:spPr>
            <p:txBody>
              <a:bodyPr/>
              <a:lstStyle/>
              <a:p>
                <a:r>
                  <a:rPr lang="en-US" dirty="0"/>
                  <a:t>Which Huber loss plot below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and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  <a:blipFill>
                <a:blip r:embed="rId3"/>
                <a:stretch>
                  <a:fillRect l="-9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6E42E11-2CD0-4EC2-B416-F85B9DCF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970147"/>
            <a:ext cx="8204200" cy="1384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A8D52F-E6D6-4B38-81FC-EB8A57FA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56" y="3521148"/>
            <a:ext cx="4442667" cy="3109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C0F58C-03C7-4C78-85F6-71ED7109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23" y="3492796"/>
            <a:ext cx="4572009" cy="3200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2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63DA-4D76-49AE-8AFA-E18D48F5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75" y="-245998"/>
            <a:ext cx="10801350" cy="1325563"/>
          </a:xfrm>
        </p:spPr>
        <p:txBody>
          <a:bodyPr/>
          <a:lstStyle/>
          <a:p>
            <a:r>
              <a:rPr lang="en-US" dirty="0"/>
              <a:t>Name that loss (round two)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</p:spPr>
            <p:txBody>
              <a:bodyPr/>
              <a:lstStyle/>
              <a:p>
                <a:r>
                  <a:rPr lang="en-US" dirty="0"/>
                  <a:t>Which Huber loss plot below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and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means the squared region is very small.</a:t>
                </a:r>
              </a:p>
            </p:txBody>
          </p:sp>
        </mc:Choice>
        <mc:Fallback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  <a:blipFill>
                <a:blip r:embed="rId3"/>
                <a:stretch>
                  <a:fillRect l="-9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6E42E11-2CD0-4EC2-B416-F85B9DCF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970147"/>
            <a:ext cx="8204200" cy="1384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A8D52F-E6D6-4B38-81FC-EB8A57FA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56" y="3521148"/>
            <a:ext cx="4442667" cy="31098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C0F58C-03C7-4C78-85F6-71ED7109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23" y="3492796"/>
            <a:ext cx="4572009" cy="3200406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77D42A-BEC6-47DE-8740-7D01CE151D19}"/>
                  </a:ext>
                </a:extLst>
              </p:cNvPr>
              <p:cNvSpPr/>
              <p:nvPr/>
            </p:nvSpPr>
            <p:spPr>
              <a:xfrm>
                <a:off x="8660889" y="3570592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77D42A-BEC6-47DE-8740-7D01CE151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89" y="3570592"/>
                <a:ext cx="823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1C36E5-D1C2-4706-A673-72CED482078E}"/>
                  </a:ext>
                </a:extLst>
              </p:cNvPr>
              <p:cNvSpPr/>
              <p:nvPr/>
            </p:nvSpPr>
            <p:spPr>
              <a:xfrm>
                <a:off x="2707872" y="3582694"/>
                <a:ext cx="999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1C36E5-D1C2-4706-A673-72CED4820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72" y="3582694"/>
                <a:ext cx="999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6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0215" y="4292552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149401" y="4288395"/>
            <a:ext cx="2157413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29125" y="2171094"/>
            <a:ext cx="3032379" cy="663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both graphically and analytically.</a:t>
            </a:r>
          </a:p>
          <a:p>
            <a:pPr lvl="1"/>
            <a:r>
              <a:rPr lang="en-US" sz="2000" dirty="0"/>
              <a:t>Today we will also discuss how to compute the loss numerically.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106539" y="5005163"/>
            <a:ext cx="3365949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86263" y="2113541"/>
            <a:ext cx="3057525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-3691257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22" y="2060344"/>
            <a:ext cx="9589477" cy="610150"/>
          </a:xfrm>
        </p:spPr>
        <p:txBody>
          <a:bodyPr/>
          <a:lstStyle/>
          <a:p>
            <a:r>
              <a:rPr lang="en-US" dirty="0"/>
              <a:t>Set derivative equal to zero: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-2365694"/>
            <a:ext cx="8204200" cy="1384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9922" y="-457750"/>
            <a:ext cx="9589477" cy="6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the derivative of the average Huber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79145"/>
            <a:ext cx="10617200" cy="1651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49922" y="5138796"/>
            <a:ext cx="9589477" cy="1409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Solution?</a:t>
            </a:r>
          </a:p>
          <a:p>
            <a:r>
              <a:rPr lang="en-US" dirty="0"/>
              <a:t>No simple analytic solution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We can still plot the derivative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58" y="343858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6EDBFA-775D-4E72-B86D-F913CFE4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143" y="1346735"/>
            <a:ext cx="5797632" cy="405834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52450" y="2438400"/>
            <a:ext cx="264414" cy="3779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Visualizing the Derivative of the Huber Loss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0" y="2046694"/>
            <a:ext cx="5754624" cy="970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B7B3-D61C-4DCC-8CF9-583BAFB118FE}"/>
                  </a:ext>
                </a:extLst>
              </p:cNvPr>
              <p:cNvSpPr/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B7B3-D61C-4DCC-8CF9-583BAFB11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BC0D1A-BE66-4922-A956-6E25F36FBF11}"/>
              </a:ext>
            </a:extLst>
          </p:cNvPr>
          <p:cNvCxnSpPr>
            <a:cxnSpLocks/>
          </p:cNvCxnSpPr>
          <p:nvPr/>
        </p:nvCxnSpPr>
        <p:spPr>
          <a:xfrm flipV="1">
            <a:off x="6556470" y="3414249"/>
            <a:ext cx="2558031" cy="68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13ED2-9D06-4661-9F9A-7FCD39AC69ED}"/>
                  </a:ext>
                </a:extLst>
              </p:cNvPr>
              <p:cNvSpPr txBox="1"/>
              <p:nvPr/>
            </p:nvSpPr>
            <p:spPr>
              <a:xfrm>
                <a:off x="4896466" y="3915695"/>
                <a:ext cx="1836175" cy="3995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𝐻𝑢𝑏𝑒𝑟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=~7.5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13ED2-9D06-4661-9F9A-7FCD39AC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66" y="3915695"/>
                <a:ext cx="1836175" cy="3995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1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F4CE5C-0FA0-4875-9303-2705F4A4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65231"/>
            <a:ext cx="5620692" cy="3934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Visualizing the Derivative of the Huber Loss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454" y="318119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15212"/>
            <a:ext cx="482055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Derivative is continuous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Small 𝜶 </a:t>
            </a:r>
            <a:r>
              <a:rPr lang="en-US" sz="2800" dirty="0">
                <a:sym typeface="Wingdings"/>
              </a:rPr>
              <a:t></a:t>
            </a:r>
            <a:r>
              <a:rPr lang="en-US" sz="2800" dirty="0"/>
              <a:t>many optima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EA41F-EB31-4B2A-9FB9-8E2D9142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43" y="1346735"/>
            <a:ext cx="5797632" cy="4058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9BB825-BFDB-4526-9E61-0407253D96AE}"/>
                  </a:ext>
                </a:extLst>
              </p:cNvPr>
              <p:cNvSpPr/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9BB825-BFDB-4526-9E61-0407253D9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C87E1C-F55D-4ADA-86A7-93D2C94F47AC}"/>
                  </a:ext>
                </a:extLst>
              </p:cNvPr>
              <p:cNvSpPr/>
              <p:nvPr/>
            </p:nvSpPr>
            <p:spPr>
              <a:xfrm>
                <a:off x="3172031" y="1522652"/>
                <a:ext cx="9995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C87E1C-F55D-4ADA-86A7-93D2C94F4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31" y="1522652"/>
                <a:ext cx="9995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3202B-A246-459F-A040-A00F0830C46B}"/>
                  </a:ext>
                </a:extLst>
              </p:cNvPr>
              <p:cNvSpPr txBox="1"/>
              <p:nvPr/>
            </p:nvSpPr>
            <p:spPr>
              <a:xfrm>
                <a:off x="5063900" y="5111287"/>
                <a:ext cx="2693753" cy="3995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𝐻𝑢𝑏𝑒𝑟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0.1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=[7.22, 7.78]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3202B-A246-459F-A040-A00F0830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900" y="5111287"/>
                <a:ext cx="2693753" cy="399597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1AC632-A4DA-4CA1-873A-7AFF90EAFC03}"/>
              </a:ext>
            </a:extLst>
          </p:cNvPr>
          <p:cNvCxnSpPr>
            <a:cxnSpLocks/>
          </p:cNvCxnSpPr>
          <p:nvPr/>
        </p:nvCxnSpPr>
        <p:spPr>
          <a:xfrm flipH="1" flipV="1">
            <a:off x="3259394" y="3505885"/>
            <a:ext cx="2398536" cy="15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D1554-DE84-42CB-9008-D46D1D705883}"/>
              </a:ext>
            </a:extLst>
          </p:cNvPr>
          <p:cNvCxnSpPr>
            <a:cxnSpLocks/>
          </p:cNvCxnSpPr>
          <p:nvPr/>
        </p:nvCxnSpPr>
        <p:spPr>
          <a:xfrm flipH="1" flipV="1">
            <a:off x="3576485" y="3505885"/>
            <a:ext cx="2081444" cy="15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8" y="414459"/>
            <a:ext cx="5043949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</a:t>
            </a:r>
            <a:br>
              <a:rPr lang="en-US" sz="4000" dirty="0"/>
            </a:br>
            <a:r>
              <a:rPr lang="en-US" sz="4000" b="1" dirty="0"/>
              <a:t>Using Brute Force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ED480-0D55-436D-A3BE-30025405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4791996"/>
            <a:ext cx="962025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ECF62-694F-4720-AE8C-C1E253A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8" y="0"/>
            <a:ext cx="6676102" cy="46732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11A3E9-0C14-4F53-B90A-49E851C23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Not a good approach:</a:t>
            </a:r>
            <a:br>
              <a:rPr lang="en-US" sz="2400" dirty="0"/>
            </a:br>
            <a:endParaRPr 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920DD3-B78F-45DF-954A-782AFFB3FFB4}"/>
              </a:ext>
            </a:extLst>
          </p:cNvPr>
          <p:cNvSpPr txBox="1">
            <a:spLocks/>
          </p:cNvSpPr>
          <p:nvPr/>
        </p:nvSpPr>
        <p:spPr>
          <a:xfrm>
            <a:off x="611621" y="2706329"/>
            <a:ext cx="4615751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/>
              <a:t>Slow.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Range of guesses may miss the minimum.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Guesses may be too coarsely spaced.</a:t>
            </a:r>
          </a:p>
        </p:txBody>
      </p:sp>
    </p:spTree>
    <p:extLst>
      <p:ext uri="{BB962C8B-B14F-4D97-AF65-F5344CB8AC3E}">
        <p14:creationId xmlns:p14="http://schemas.microsoft.com/office/powerpoint/2010/main" val="25311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8" y="414459"/>
            <a:ext cx="5043949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</a:t>
            </a:r>
            <a:br>
              <a:rPr lang="en-US" sz="4000" dirty="0"/>
            </a:br>
            <a:r>
              <a:rPr lang="en-US" sz="4000" b="1" dirty="0"/>
              <a:t>Using the Derivative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BE023B-ECA3-4503-AE72-D0B5AC1B00D2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058137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Observation, derivative is: 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Negative to the left of the solution.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Positive to the right of the solution.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Zero at the solution.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525A-BB31-4A70-8F08-3C0F92ED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87" y="65995"/>
            <a:ext cx="6250867" cy="43756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20707C-C6EC-4EF4-B175-BC0E77F2E218}"/>
              </a:ext>
            </a:extLst>
          </p:cNvPr>
          <p:cNvSpPr txBox="1">
            <a:spLocks/>
          </p:cNvSpPr>
          <p:nvPr/>
        </p:nvSpPr>
        <p:spPr>
          <a:xfrm>
            <a:off x="380565" y="5293727"/>
            <a:ext cx="6123474" cy="5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Derivative tells us which way to go!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10500852" y="4539879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10500851" y="4948025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10500852" y="5356171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10500850" y="5803489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10574594" y="6271098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/>
          <p:nvPr/>
        </p:nvCxnSpPr>
        <p:spPr>
          <a:xfrm flipV="1">
            <a:off x="11545910" y="4588620"/>
            <a:ext cx="0" cy="24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/>
          <p:nvPr/>
        </p:nvCxnSpPr>
        <p:spPr>
          <a:xfrm flipV="1">
            <a:off x="11541618" y="4974457"/>
            <a:ext cx="0" cy="24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>
            <a:off x="11537326" y="5394349"/>
            <a:ext cx="4292" cy="24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>
            <a:off x="11545911" y="5860905"/>
            <a:ext cx="4292" cy="24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5848494" y="4530611"/>
            <a:ext cx="45855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4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5848494" y="4956494"/>
            <a:ext cx="458558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5848493" y="5382377"/>
            <a:ext cx="458558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9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5848494" y="5808260"/>
            <a:ext cx="45855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8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5848493" y="6234143"/>
            <a:ext cx="458559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37525A-BB31-4A70-8F08-3C0F92ED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87" y="65995"/>
            <a:ext cx="6250867" cy="4375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-0.5625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-0.421875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-0.31640625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 flipV="1">
            <a:off x="11541618" y="497445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V="1">
            <a:off x="11550203" y="5812063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5.75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6.3125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6.734375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7.05078125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343400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 gradient descent we use the sign AND magnitude to decide our next guess.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CB5278-9637-4D9E-9DBC-130BF262D80A}"/>
              </a:ext>
            </a:extLst>
          </p:cNvPr>
          <p:cNvSpPr txBox="1">
            <a:spLocks/>
          </p:cNvSpPr>
          <p:nvPr/>
        </p:nvSpPr>
        <p:spPr>
          <a:xfrm>
            <a:off x="324280" y="4778674"/>
            <a:ext cx="3544357" cy="153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Intuition: It’s vaguely like rolling down a hill. Steeper the hill, the faster you go.</a:t>
            </a:r>
          </a:p>
        </p:txBody>
      </p:sp>
    </p:spTree>
    <p:extLst>
      <p:ext uri="{BB962C8B-B14F-4D97-AF65-F5344CB8AC3E}">
        <p14:creationId xmlns:p14="http://schemas.microsoft.com/office/powerpoint/2010/main" val="39658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-14.5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-14.5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14.5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>
            <a:off x="11541618" y="4981835"/>
            <a:ext cx="0" cy="246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H="1">
            <a:off x="11545910" y="5775191"/>
            <a:ext cx="4293" cy="27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14.5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14.5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343400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 gradient descent we use the sign AND magnitude to decide our next guess.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CB5278-9637-4D9E-9DBC-130BF262D80A}"/>
              </a:ext>
            </a:extLst>
          </p:cNvPr>
          <p:cNvSpPr txBox="1">
            <a:spLocks/>
          </p:cNvSpPr>
          <p:nvPr/>
        </p:nvSpPr>
        <p:spPr>
          <a:xfrm>
            <a:off x="324280" y="4778674"/>
            <a:ext cx="3544357" cy="153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Potential issue: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Large derivative values leading to overshoot.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85B4B-59C1-437D-B4ED-CB971AAC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65" y="206605"/>
            <a:ext cx="5794017" cy="4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-5.8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-1.16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-0.232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-0.0464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 flipV="1">
            <a:off x="11541618" y="4962838"/>
            <a:ext cx="1" cy="250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V="1">
            <a:off x="11545910" y="5826809"/>
            <a:ext cx="1" cy="223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 * 0.4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5.8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6.96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7.192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7.2384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C5F087C-1E68-446B-B3FE-9F94CD3CF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017" y="2162154"/>
                <a:ext cx="4343400" cy="2439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spcBef>
                    <a:spcPts val="500"/>
                  </a:spcBef>
                  <a:buFont typeface="Wingdings" charset="2"/>
                  <a:buNone/>
                </a:pPr>
                <a:r>
                  <a:rPr lang="en-US" sz="2400" dirty="0"/>
                  <a:t>To avoid jitter, we multiple our derivative by a small positive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C5F087C-1E68-446B-B3FE-9F94CD3C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7" y="2162154"/>
                <a:ext cx="4343400" cy="2439344"/>
              </a:xfrm>
              <a:prstGeom prst="rect">
                <a:avLst/>
              </a:prstGeom>
              <a:blipFill>
                <a:blip r:embed="rId2"/>
                <a:stretch>
                  <a:fillRect l="-1966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6" y="3306689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6" y="3306689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7285B4B-59C1-437D-B4ED-CB971AAC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765" y="206605"/>
            <a:ext cx="5794017" cy="40558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FA9F045-A563-49E9-8945-31075513B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280" y="4778674"/>
                <a:ext cx="3544357" cy="1534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spcBef>
                    <a:spcPts val="500"/>
                  </a:spcBef>
                  <a:buFont typeface="Wingdings" charset="2"/>
                  <a:buNone/>
                </a:pPr>
                <a:r>
                  <a:rPr lang="en-US" sz="2400" dirty="0"/>
                  <a:t>This is not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as in Huber loss. Completely unrelated!</a:t>
                </a:r>
              </a:p>
            </p:txBody>
          </p:sp>
        </mc:Choice>
        <mc:Fallback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FA9F045-A563-49E9-8945-31075513B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" y="4778674"/>
                <a:ext cx="3544357" cy="1534832"/>
              </a:xfrm>
              <a:prstGeom prst="rect">
                <a:avLst/>
              </a:prstGeom>
              <a:blipFill>
                <a:blip r:embed="rId5"/>
                <a:stretch>
                  <a:fillRect l="-2234" t="-5556" r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14459"/>
            <a:ext cx="3973213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 err="1"/>
              <a:t>scipy.optimize.</a:t>
            </a:r>
            <a:r>
              <a:rPr lang="en-US" sz="4000" b="1" dirty="0" err="1"/>
              <a:t>minimize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sz="2400" i="1" dirty="0" err="1"/>
              <a:t>Scipy</a:t>
            </a:r>
            <a:r>
              <a:rPr lang="en-US" sz="2400" i="1" dirty="0"/>
              <a:t> provides built-in optimization methods that are better than gradient descent.</a:t>
            </a:r>
          </a:p>
          <a:p>
            <a:pPr marL="14287" indent="0">
              <a:buNone/>
            </a:pPr>
            <a:r>
              <a:rPr lang="en-US" sz="2400" dirty="0"/>
              <a:t>The following are </a:t>
            </a:r>
            <a:r>
              <a:rPr lang="en-US" sz="2400" b="1" dirty="0"/>
              <a:t>helpful properties </a:t>
            </a:r>
            <a:r>
              <a:rPr lang="en-US" sz="2400" dirty="0"/>
              <a:t>when using numerical optimization methods:</a:t>
            </a:r>
            <a:endParaRPr lang="en-US" sz="2400" b="1" dirty="0"/>
          </a:p>
          <a:p>
            <a:r>
              <a:rPr lang="en-US" sz="2400" b="1" dirty="0"/>
              <a:t>convex</a:t>
            </a:r>
            <a:r>
              <a:rPr lang="en-US" sz="2400" dirty="0"/>
              <a:t> loss function</a:t>
            </a:r>
          </a:p>
          <a:p>
            <a:r>
              <a:rPr lang="en-US" sz="2400" b="1" dirty="0"/>
              <a:t>smooth</a:t>
            </a:r>
            <a:r>
              <a:rPr lang="en-US" sz="2400" dirty="0"/>
              <a:t> loss function</a:t>
            </a:r>
          </a:p>
          <a:p>
            <a:r>
              <a:rPr lang="en-US" sz="2400" dirty="0"/>
              <a:t>analytic </a:t>
            </a:r>
            <a:r>
              <a:rPr lang="en-US" sz="2400" b="1" dirty="0"/>
              <a:t>derivative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1AF88-BF93-4BBC-BA96-25E7F409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1" y="1219499"/>
            <a:ext cx="7124700" cy="1457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887368" y="2399599"/>
            <a:ext cx="1113693" cy="2579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645157" y="2399599"/>
            <a:ext cx="242211" cy="2579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DDE66-E692-4C92-AE18-3AC9F14A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18" y="3693991"/>
            <a:ext cx="7858125" cy="28479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3CA5D-6C64-4448-85D6-509EC137DC43}"/>
              </a:ext>
            </a:extLst>
          </p:cNvPr>
          <p:cNvCxnSpPr>
            <a:cxnSpLocks/>
          </p:cNvCxnSpPr>
          <p:nvPr/>
        </p:nvCxnSpPr>
        <p:spPr>
          <a:xfrm flipV="1">
            <a:off x="5444214" y="2729449"/>
            <a:ext cx="651786" cy="29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C1B1E-723C-4A75-8065-0CCC1A42856F}"/>
                  </a:ext>
                </a:extLst>
              </p:cNvPr>
              <p:cNvSpPr txBox="1"/>
              <p:nvPr/>
            </p:nvSpPr>
            <p:spPr>
              <a:xfrm>
                <a:off x="4378350" y="2946729"/>
                <a:ext cx="1547207" cy="4924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C1B1E-723C-4A75-8065-0CCC1A42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50" y="2946729"/>
                <a:ext cx="154720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136A0B-08AC-4B45-8FDD-CD2BDFB71687}"/>
              </a:ext>
            </a:extLst>
          </p:cNvPr>
          <p:cNvCxnSpPr>
            <a:cxnSpLocks/>
          </p:cNvCxnSpPr>
          <p:nvPr/>
        </p:nvCxnSpPr>
        <p:spPr>
          <a:xfrm flipH="1" flipV="1">
            <a:off x="7401059" y="2649643"/>
            <a:ext cx="571348" cy="29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50A827-F0F2-4A69-80A3-52CA6FE49B54}"/>
                  </a:ext>
                </a:extLst>
              </p:cNvPr>
              <p:cNvSpPr/>
              <p:nvPr/>
            </p:nvSpPr>
            <p:spPr>
              <a:xfrm>
                <a:off x="7853391" y="2939754"/>
                <a:ext cx="1537805" cy="854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50A827-F0F2-4A69-80A3-52CA6FE49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391" y="2939754"/>
                <a:ext cx="1537805" cy="854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668AEC-23B5-495D-905F-6510A8868D19}"/>
                  </a:ext>
                </a:extLst>
              </p:cNvPr>
              <p:cNvSpPr/>
              <p:nvPr/>
            </p:nvSpPr>
            <p:spPr>
              <a:xfrm>
                <a:off x="6175854" y="3026535"/>
                <a:ext cx="838371" cy="509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668AEC-23B5-495D-905F-6510A8868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854" y="3026535"/>
                <a:ext cx="838371" cy="509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F24A2-6540-4750-A5F0-BCB564A85AD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595040" y="2670777"/>
            <a:ext cx="44367" cy="35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02F9-2197-487E-A37A-3A24E86381C7}"/>
                  </a:ext>
                </a:extLst>
              </p:cNvPr>
              <p:cNvSpPr txBox="1"/>
              <p:nvPr/>
            </p:nvSpPr>
            <p:spPr>
              <a:xfrm>
                <a:off x="8047071" y="4960466"/>
                <a:ext cx="4058136" cy="120032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Note: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minimize</a:t>
                </a:r>
                <a:r>
                  <a:rPr lang="en-US" dirty="0">
                    <a:solidFill>
                      <a:srgbClr val="C00000"/>
                    </a:solidFill>
                  </a:rPr>
                  <a:t> expects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f</a:t>
                </a:r>
                <a:r>
                  <a:rPr lang="en-US" dirty="0">
                    <a:solidFill>
                      <a:srgbClr val="C00000"/>
                    </a:solidFill>
                  </a:rPr>
                  <a:t> and 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jac</a:t>
                </a:r>
                <a:r>
                  <a:rPr lang="en-US" dirty="0">
                    <a:solidFill>
                      <a:srgbClr val="C00000"/>
                    </a:solidFill>
                  </a:rPr>
                  <a:t> to take a single parameter that is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values. Data should be hardcoded as in above example.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02F9-2197-487E-A37A-3A24E8638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71" y="4960466"/>
                <a:ext cx="4058136" cy="1200329"/>
              </a:xfrm>
              <a:prstGeom prst="rect">
                <a:avLst/>
              </a:prstGeom>
              <a:blipFill>
                <a:blip r:embed="rId7"/>
                <a:stretch>
                  <a:fillRect l="-1201" t="-355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1449CE7-73E7-45F9-B56F-F5DF84021006}"/>
              </a:ext>
            </a:extLst>
          </p:cNvPr>
          <p:cNvSpPr/>
          <p:nvPr/>
        </p:nvSpPr>
        <p:spPr>
          <a:xfrm>
            <a:off x="9262040" y="3099500"/>
            <a:ext cx="19366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69197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Models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00" y="90281"/>
            <a:ext cx="10801350" cy="1325563"/>
          </a:xfrm>
        </p:spPr>
        <p:txBody>
          <a:bodyPr/>
          <a:lstStyle/>
          <a:p>
            <a:r>
              <a:rPr lang="en-US" dirty="0"/>
              <a:t>Going beyond the simple model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7914"/>
            <a:ext cx="11141765" cy="4552179"/>
          </a:xfrm>
        </p:spPr>
        <p:txBody>
          <a:bodyPr>
            <a:normAutofit fontScale="92500"/>
          </a:bodyPr>
          <a:lstStyle/>
          <a:p>
            <a:r>
              <a:rPr lang="en-US" dirty="0"/>
              <a:t>How could we improve upon this model?</a:t>
            </a:r>
          </a:p>
          <a:p>
            <a:r>
              <a:rPr lang="en-US" dirty="0"/>
              <a:t>Things to consider when improving the model</a:t>
            </a:r>
          </a:p>
          <a:p>
            <a:pPr lvl="1"/>
            <a:r>
              <a:rPr lang="en-US" b="1" dirty="0"/>
              <a:t>Related factors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Examples: quality of service, table size, time of day, total bill</a:t>
            </a:r>
          </a:p>
          <a:p>
            <a:pPr lvl="2"/>
            <a:r>
              <a:rPr lang="en-US" dirty="0"/>
              <a:t>Do we have data for these factors?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form of the relationship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Linear relationships, step functions,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Goals for improving the model</a:t>
            </a:r>
          </a:p>
          <a:p>
            <a:pPr lvl="2"/>
            <a:r>
              <a:rPr lang="en-US" dirty="0"/>
              <a:t>Improve </a:t>
            </a:r>
            <a:r>
              <a:rPr lang="en-US" b="1" dirty="0"/>
              <a:t>prediction accuracy </a:t>
            </a:r>
            <a:r>
              <a:rPr lang="en-US" dirty="0">
                <a:sym typeface="Wingdings"/>
              </a:rPr>
              <a:t> more complex models </a:t>
            </a:r>
          </a:p>
          <a:p>
            <a:pPr lvl="2"/>
            <a:r>
              <a:rPr lang="en-US" dirty="0">
                <a:sym typeface="Wingdings"/>
              </a:rPr>
              <a:t>Provide </a:t>
            </a:r>
            <a:r>
              <a:rPr lang="en-US" b="1" dirty="0">
                <a:sym typeface="Wingdings"/>
              </a:rPr>
              <a:t>understanding</a:t>
            </a:r>
            <a:r>
              <a:rPr lang="en-US" dirty="0">
                <a:sym typeface="Wingdings"/>
              </a:rPr>
              <a:t>  simpler models </a:t>
            </a:r>
            <a:endParaRPr lang="en-US" dirty="0"/>
          </a:p>
          <a:p>
            <a:pPr lvl="1"/>
            <a:r>
              <a:rPr lang="en-US" dirty="0"/>
              <a:t>Is my model “identifiable” (is it possible to estimate the parameters?)</a:t>
            </a:r>
          </a:p>
          <a:p>
            <a:pPr lvl="2"/>
            <a:r>
              <a:rPr lang="en-US" i="1" dirty="0"/>
              <a:t>percent tip = θ</a:t>
            </a:r>
            <a:r>
              <a:rPr lang="en-US" i="1" baseline="-25000" dirty="0"/>
              <a:t>1</a:t>
            </a:r>
            <a:r>
              <a:rPr lang="en-US" i="1" dirty="0"/>
              <a:t>* + θ</a:t>
            </a:r>
            <a:r>
              <a:rPr lang="en-US" i="1" baseline="-25000" dirty="0"/>
              <a:t>2</a:t>
            </a:r>
            <a:r>
              <a:rPr lang="en-US" i="1" dirty="0"/>
              <a:t>* </a:t>
            </a:r>
            <a:r>
              <a:rPr lang="en-US" i="1" dirty="0">
                <a:sym typeface="Wingdings"/>
              </a:rPr>
              <a:t> </a:t>
            </a:r>
            <a:r>
              <a:rPr lang="en-US" dirty="0">
                <a:sym typeface="Wingdings"/>
              </a:rPr>
              <a:t> many identical parameterizations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75" y="1415844"/>
            <a:ext cx="3835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26" y="832338"/>
            <a:ext cx="81915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798" y="1964353"/>
            <a:ext cx="4283986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Rationale: </a:t>
            </a:r>
          </a:p>
          <a:p>
            <a:r>
              <a:rPr lang="en-US" sz="2400" dirty="0"/>
              <a:t>Larger bills result in larger</a:t>
            </a:r>
            <a:br>
              <a:rPr lang="en-US" sz="2400" dirty="0"/>
            </a:br>
            <a:r>
              <a:rPr lang="en-US" sz="2400" dirty="0"/>
              <a:t>tips and people tend to</a:t>
            </a:r>
            <a:br>
              <a:rPr lang="en-US" sz="2400" dirty="0"/>
            </a:br>
            <a:r>
              <a:rPr lang="en-US" sz="2400" dirty="0"/>
              <a:t>to be more careful </a:t>
            </a:r>
            <a:br>
              <a:rPr lang="en-US" sz="2400" dirty="0"/>
            </a:br>
            <a:r>
              <a:rPr lang="en-US" sz="2400" dirty="0"/>
              <a:t>or stingy on big tips.</a:t>
            </a:r>
          </a:p>
          <a:p>
            <a:endParaRPr lang="en-US" sz="2400" b="1" dirty="0"/>
          </a:p>
          <a:p>
            <a:r>
              <a:rPr lang="en-US" sz="2400" b="1" dirty="0"/>
              <a:t>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Reduction/increase</a:t>
            </a:r>
            <a:br>
              <a:rPr lang="en-US" sz="2400" dirty="0"/>
            </a:br>
            <a:r>
              <a:rPr lang="en-US" sz="2400" dirty="0"/>
              <a:t>in tip for an increase in total bill.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665784" y="1964353"/>
            <a:ext cx="7315200" cy="4572000"/>
            <a:chOff x="4665784" y="1964353"/>
            <a:chExt cx="7315200" cy="4572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4" y="1964353"/>
              <a:ext cx="7315200" cy="457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01743" y="2280213"/>
              <a:ext cx="4826642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/>
                <a:t>Often visualization can guide in the model design process.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1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91787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044190"/>
            <a:ext cx="7416800" cy="12573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7962900" y="4471987"/>
            <a:ext cx="2085975" cy="771525"/>
          </a:xfrm>
          <a:prstGeom prst="wedgeRoundRectCallout">
            <a:avLst>
              <a:gd name="adj1" fmla="val 3825"/>
              <a:gd name="adj2" fmla="val -11898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Bill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6484" y="4171329"/>
            <a:ext cx="3865104" cy="2541494"/>
            <a:chOff x="986484" y="4171329"/>
            <a:chExt cx="3865104" cy="2541494"/>
          </a:xfrm>
        </p:grpSpPr>
        <p:grpSp>
          <p:nvGrpSpPr>
            <p:cNvPr id="17" name="Group 16"/>
            <p:cNvGrpSpPr/>
            <p:nvPr/>
          </p:nvGrpSpPr>
          <p:grpSpPr>
            <a:xfrm>
              <a:off x="1951504" y="4171329"/>
              <a:ext cx="2900084" cy="2541494"/>
              <a:chOff x="1857375" y="4211670"/>
              <a:chExt cx="2900084" cy="2541494"/>
            </a:xfrm>
          </p:grpSpPr>
          <p:sp>
            <p:nvSpPr>
              <p:cNvPr id="16" name="Rectangular Callout 15"/>
              <p:cNvSpPr/>
              <p:nvPr/>
            </p:nvSpPr>
            <p:spPr>
              <a:xfrm>
                <a:off x="1857375" y="4211670"/>
                <a:ext cx="2900084" cy="2541494"/>
              </a:xfrm>
              <a:prstGeom prst="wedgeRectCallout">
                <a:avLst>
                  <a:gd name="adj1" fmla="val -19242"/>
                  <a:gd name="adj2" fmla="val -613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3779" t="4442" r="3803" b="2552"/>
              <a:stretch/>
            </p:blipFill>
            <p:spPr>
              <a:xfrm>
                <a:off x="1965088" y="4253980"/>
                <a:ext cx="2687782" cy="24568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86484" y="4597225"/>
              <a:ext cx="740454" cy="2020697"/>
              <a:chOff x="986484" y="4597225"/>
              <a:chExt cx="740454" cy="2020697"/>
            </a:xfrm>
          </p:grpSpPr>
          <p:sp>
            <p:nvSpPr>
              <p:cNvPr id="18" name="Left Brace 17"/>
              <p:cNvSpPr/>
              <p:nvPr/>
            </p:nvSpPr>
            <p:spPr>
              <a:xfrm>
                <a:off x="1390762" y="4597225"/>
                <a:ext cx="336176" cy="2020697"/>
              </a:xfrm>
              <a:prstGeom prst="lef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6484" y="5299212"/>
                <a:ext cx="404278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</a:t>
                </a:r>
              </a:p>
            </p:txBody>
          </p:sp>
        </p:grpSp>
      </p:grpSp>
      <p:sp>
        <p:nvSpPr>
          <p:cNvPr id="22" name="Rounded Rectangular Callout 21"/>
          <p:cNvSpPr/>
          <p:nvPr/>
        </p:nvSpPr>
        <p:spPr>
          <a:xfrm>
            <a:off x="5877112" y="4471986"/>
            <a:ext cx="1450882" cy="771525"/>
          </a:xfrm>
          <a:prstGeom prst="wedgeRoundRectCallout">
            <a:avLst>
              <a:gd name="adj1" fmla="val -5209"/>
              <a:gd name="adj2" fmla="val -117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% Tip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60FE7-1CF8-4CE0-86E0-1F9BC267302D}"/>
              </a:ext>
            </a:extLst>
          </p:cNvPr>
          <p:cNvSpPr txBox="1"/>
          <p:nvPr/>
        </p:nvSpPr>
        <p:spPr>
          <a:xfrm>
            <a:off x="4959301" y="5427410"/>
            <a:ext cx="7045886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Possible to optimize analytically (but it’s a huge pain!)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Let’s go through the algebra.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don’t expect you to be able to follow this during lecture, it’s quite long.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4332789"/>
            <a:ext cx="54102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787329"/>
            <a:ext cx="61341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897057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4008698"/>
            <a:ext cx="71247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5466143"/>
            <a:ext cx="5905500" cy="1257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917547"/>
            <a:ext cx="5905500" cy="12573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75865" y="5422978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derivatives equal to zero and solve for parameters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17" y="1764175"/>
            <a:ext cx="5410200" cy="125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333" y="1938655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07" y="5010392"/>
            <a:ext cx="4559300" cy="12573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5400000">
            <a:off x="4110965" y="4984294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88" y="3175988"/>
            <a:ext cx="7175500" cy="13843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92143" y="1410728"/>
            <a:ext cx="4809900" cy="1539913"/>
            <a:chOff x="3592143" y="1410728"/>
            <a:chExt cx="4809900" cy="1539913"/>
          </a:xfrm>
        </p:grpSpPr>
        <p:sp>
          <p:nvSpPr>
            <p:cNvPr id="10" name="TextBox 9"/>
            <p:cNvSpPr txBox="1"/>
            <p:nvPr/>
          </p:nvSpPr>
          <p:spPr>
            <a:xfrm>
              <a:off x="5620512" y="1410728"/>
              <a:ext cx="27815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Breaking apart the sum</a:t>
              </a:r>
            </a:p>
          </p:txBody>
        </p:sp>
        <p:sp>
          <p:nvSpPr>
            <p:cNvPr id="14" name="Arc 13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34592" y="4936430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375985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7" y="1679824"/>
            <a:ext cx="4559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75" y="1682420"/>
            <a:ext cx="5092700" cy="12573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51576" y="2176783"/>
            <a:ext cx="320040" cy="283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21289" y="878549"/>
            <a:ext cx="1117614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Divide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by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46" y="5429535"/>
            <a:ext cx="2501901" cy="12573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552450" y="334331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average of x and 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46" y="3898909"/>
            <a:ext cx="2565400" cy="1257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61" y="5734877"/>
            <a:ext cx="3683728" cy="642291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8279954" y="2985952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781442" y="426931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79954" y="492382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384" y="3992459"/>
            <a:ext cx="3011932" cy="5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3" grpId="0"/>
      <p:bldP spid="28" grpId="0" animBg="1"/>
      <p:bldP spid="31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ym typeface="Wingdings"/>
              </a:rPr>
              <a:t>If our measurement is 17, and I predict 23, the loss is 6. </a:t>
            </a:r>
          </a:p>
          <a:p>
            <a:pPr lvl="1"/>
            <a:r>
              <a:rPr lang="en-US" dirty="0">
                <a:sym typeface="Wingdings"/>
              </a:rPr>
              <a:t>If our measurement is 17, and I predict 18, the loss is 1.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450" y="1142084"/>
            <a:ext cx="31341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It sounds worse than it is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17" y="1743935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3374099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26500" y="1502611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2944544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3089209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7" y="5019181"/>
            <a:ext cx="9309100" cy="1384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91" y="1858235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861" y="1932259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17" y="-3395144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-1764980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424700" y="-3636468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-2194535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-2049870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45" y="1640354"/>
            <a:ext cx="9309100" cy="138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32" y="3555570"/>
            <a:ext cx="5956300" cy="1257300"/>
          </a:xfrm>
          <a:prstGeom prst="rect">
            <a:avLst/>
          </a:prstGeom>
        </p:spPr>
      </p:pic>
      <p:sp>
        <p:nvSpPr>
          <p:cNvPr id="33" name="Bent-Up Arrow 32"/>
          <p:cNvSpPr/>
          <p:nvPr/>
        </p:nvSpPr>
        <p:spPr>
          <a:xfrm rot="5400000">
            <a:off x="2590384" y="3609772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4011" y="3561908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sp>
        <p:nvSpPr>
          <p:cNvPr id="40" name="Bent-Up Arrow 39"/>
          <p:cNvSpPr/>
          <p:nvPr/>
        </p:nvSpPr>
        <p:spPr>
          <a:xfrm rot="5400000">
            <a:off x="3731430" y="5339528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49020" y="5291664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Divide by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899" y="5318824"/>
            <a:ext cx="7150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40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43" y="1658799"/>
            <a:ext cx="7150100" cy="1257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60977" y="3097888"/>
            <a:ext cx="3241516" cy="3112559"/>
            <a:chOff x="660977" y="3097888"/>
            <a:chExt cx="3241516" cy="3112559"/>
          </a:xfrm>
        </p:grpSpPr>
        <p:sp>
          <p:nvSpPr>
            <p:cNvPr id="44" name="Bent-Up Arrow 43"/>
            <p:cNvSpPr/>
            <p:nvPr/>
          </p:nvSpPr>
          <p:spPr>
            <a:xfrm rot="5400000">
              <a:off x="3181191" y="3345831"/>
              <a:ext cx="775504" cy="667100"/>
            </a:xfrm>
            <a:prstGeom prst="bent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18" y="4203895"/>
              <a:ext cx="2251364" cy="9005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59" y="3097888"/>
              <a:ext cx="1824182" cy="9005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77" y="5309902"/>
              <a:ext cx="1997364" cy="90054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974" y="3548160"/>
            <a:ext cx="4110351" cy="6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78" y="4933007"/>
            <a:ext cx="5283200" cy="12827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1551" y="6043705"/>
            <a:ext cx="13227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Algebra</a:t>
            </a:r>
            <a:r>
              <a:rPr lang="mr-IN" dirty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/>
              <a:t>Denominator </a:t>
            </a:r>
            <a:br>
              <a:rPr lang="en-US"/>
            </a:br>
            <a:r>
              <a:rPr lang="en-US"/>
              <a:t>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543050"/>
            <a:ext cx="10515600" cy="3148014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4" y="154068"/>
            <a:ext cx="7821688" cy="6459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263870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 dirty="0"/>
              <a:t>Numerator</a:t>
            </a:r>
            <a:br>
              <a:rPr lang="en-US" dirty="0"/>
            </a:br>
            <a:r>
              <a:rPr lang="en-US" dirty="0"/>
              <a:t>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567"/>
            <a:ext cx="10515600" cy="683421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88" y="900112"/>
            <a:ext cx="10081240" cy="5757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53798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5283174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910194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47127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3458903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403979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4805257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</p:spTree>
    <p:extLst>
      <p:ext uri="{BB962C8B-B14F-4D97-AF65-F5344CB8AC3E}">
        <p14:creationId xmlns:p14="http://schemas.microsoft.com/office/powerpoint/2010/main" val="42811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2129157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347810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1516032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2379099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270006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-302224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51240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288722"/>
            <a:ext cx="5410200" cy="125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4759188"/>
            <a:ext cx="59055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338275"/>
            <a:ext cx="2717800" cy="1028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888761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66" y="1734053"/>
            <a:ext cx="5283200" cy="12827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181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local minimum?</a:t>
            </a:r>
          </a:p>
          <a:p>
            <a:pPr lvl="2"/>
            <a:r>
              <a:rPr lang="en-US" dirty="0"/>
              <a:t>Yes. Proof 1: Use second partial derivative test (</a:t>
            </a:r>
            <a:r>
              <a:rPr lang="en-US" dirty="0">
                <a:hlinkClick r:id="rId5"/>
              </a:rPr>
              <a:t>https://en.wikipedia.org/wiki/Second_partial_derivative_test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Yes. Proof 2: Our loss function is convex, so any </a:t>
            </a:r>
          </a:p>
        </p:txBody>
      </p:sp>
    </p:spTree>
    <p:extLst>
      <p:ext uri="{BB962C8B-B14F-4D97-AF65-F5344CB8AC3E}">
        <p14:creationId xmlns:p14="http://schemas.microsoft.com/office/powerpoint/2010/main" val="420852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66" y="1734053"/>
            <a:ext cx="5283200" cy="12827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128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local minimum? (partial proof below, not covered in class)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48" y="4056540"/>
            <a:ext cx="7162800" cy="990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280" y="4056540"/>
            <a:ext cx="2654300" cy="990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280" y="5366652"/>
            <a:ext cx="1612900" cy="990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059" y="5687597"/>
            <a:ext cx="5207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541" y="5366652"/>
            <a:ext cx="7162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9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97D6D-94EF-44B7-AE2A-46F0D3F8A281}"/>
              </a:ext>
            </a:extLst>
          </p:cNvPr>
          <p:cNvSpPr txBox="1"/>
          <p:nvPr/>
        </p:nvSpPr>
        <p:spPr>
          <a:xfrm>
            <a:off x="636161" y="4443209"/>
            <a:ext cx="6163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Test your understanding: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US" b="1" dirty="0"/>
              <a:t>Higher Dimensional</a:t>
            </a:r>
            <a:r>
              <a:rPr lang="en-US" dirty="0"/>
              <a:t>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loss look like?</a:t>
            </a:r>
          </a:p>
          <a:p>
            <a:r>
              <a:rPr lang="en-US" dirty="0"/>
              <a:t>Go to notebook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71" y="218440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Gradient Descent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80061"/>
            <a:ext cx="10963878" cy="1564795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Attendance Quiz: yellkey.com/</a:t>
            </a:r>
          </a:p>
          <a:p>
            <a:pPr marL="14287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B62FDE-32FA-46F4-A897-945E58CD665A}"/>
              </a:ext>
            </a:extLst>
          </p:cNvPr>
          <p:cNvSpPr txBox="1">
            <a:spLocks/>
          </p:cNvSpPr>
          <p:nvPr/>
        </p:nvSpPr>
        <p:spPr>
          <a:xfrm>
            <a:off x="636243" y="1798638"/>
            <a:ext cx="10963878" cy="156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Loss Game:  </a:t>
            </a:r>
          </a:p>
          <a:p>
            <a:pPr lvl="1"/>
            <a:r>
              <a:rPr lang="en-US">
                <a:hlinkClick r:id="rId3"/>
              </a:rPr>
              <a:t>http://www.ds100.org/fa18/assets/lectures/lec9/loss_game.html</a:t>
            </a:r>
            <a:endParaRPr lang="en-US"/>
          </a:p>
          <a:p>
            <a:pPr lvl="1"/>
            <a:r>
              <a:rPr lang="en-US">
                <a:hlinkClick r:id="rId4"/>
              </a:rPr>
              <a:t>http://tinyurl.com/hugloss18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7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2052" name="Picture 4" descr="NIAGARA FALLS">
            <a:extLst>
              <a:ext uri="{FF2B5EF4-FFF2-40B4-BE49-F238E27FC236}">
                <a16:creationId xmlns:a16="http://schemas.microsoft.com/office/drawing/2014/main" id="{84F94FAD-78EA-4D78-A8EF-1FB3B822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02" y="3866544"/>
            <a:ext cx="5285194" cy="1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iagara falls isometric">
            <a:extLst>
              <a:ext uri="{FF2B5EF4-FFF2-40B4-BE49-F238E27FC236}">
                <a16:creationId xmlns:a16="http://schemas.microsoft.com/office/drawing/2014/main" id="{2AEEFFC2-D245-4F12-B07F-56D2CB8E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7" y="2645735"/>
            <a:ext cx="7274244" cy="40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BDFB77-EC62-4179-B00C-5696123A9467}"/>
              </a:ext>
            </a:extLst>
          </p:cNvPr>
          <p:cNvCxnSpPr/>
          <p:nvPr/>
        </p:nvCxnSpPr>
        <p:spPr>
          <a:xfrm>
            <a:off x="3104707" y="4550735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47346F-A3A4-48A3-BF5C-EDD1917453B0}"/>
              </a:ext>
            </a:extLst>
          </p:cNvPr>
          <p:cNvCxnSpPr>
            <a:cxnSpLocks/>
          </p:cNvCxnSpPr>
          <p:nvPr/>
        </p:nvCxnSpPr>
        <p:spPr>
          <a:xfrm flipV="1">
            <a:off x="4027302" y="5855596"/>
            <a:ext cx="466726" cy="307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6734B-3323-42B8-B516-9EB7E857BAAD}"/>
              </a:ext>
            </a:extLst>
          </p:cNvPr>
          <p:cNvCxnSpPr>
            <a:cxnSpLocks/>
          </p:cNvCxnSpPr>
          <p:nvPr/>
        </p:nvCxnSpPr>
        <p:spPr>
          <a:xfrm flipH="1" flipV="1">
            <a:off x="8151628" y="5441344"/>
            <a:ext cx="492530" cy="141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C26E5-5F42-4349-80ED-C1DCDDC0D40A}"/>
              </a:ext>
            </a:extLst>
          </p:cNvPr>
          <p:cNvCxnSpPr>
            <a:cxnSpLocks/>
          </p:cNvCxnSpPr>
          <p:nvPr/>
        </p:nvCxnSpPr>
        <p:spPr>
          <a:xfrm flipH="1">
            <a:off x="7970874" y="4253938"/>
            <a:ext cx="492530" cy="164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5D0F5-3C03-48C9-8BBD-01830AAAD64A}"/>
              </a:ext>
            </a:extLst>
          </p:cNvPr>
          <p:cNvCxnSpPr>
            <a:cxnSpLocks/>
          </p:cNvCxnSpPr>
          <p:nvPr/>
        </p:nvCxnSpPr>
        <p:spPr>
          <a:xfrm flipV="1">
            <a:off x="6235684" y="6087439"/>
            <a:ext cx="0" cy="52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84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2ABF2-24E2-442D-8C1F-DBE1A488745A}"/>
              </a:ext>
            </a:extLst>
          </p:cNvPr>
          <p:cNvCxnSpPr/>
          <p:nvPr/>
        </p:nvCxnSpPr>
        <p:spPr>
          <a:xfrm flipH="1">
            <a:off x="6334933" y="5187367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578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2ABF2-24E2-442D-8C1F-DBE1A488745A}"/>
              </a:ext>
            </a:extLst>
          </p:cNvPr>
          <p:cNvCxnSpPr/>
          <p:nvPr/>
        </p:nvCxnSpPr>
        <p:spPr>
          <a:xfrm flipH="1">
            <a:off x="6334933" y="5187367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496B8-BCD1-4D5F-906A-86D6AC64451F}"/>
              </a:ext>
            </a:extLst>
          </p:cNvPr>
          <p:cNvCxnSpPr/>
          <p:nvPr/>
        </p:nvCxnSpPr>
        <p:spPr>
          <a:xfrm flipH="1">
            <a:off x="6268791" y="5322356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D7BC0-403D-48B7-AAC8-26D7CA21A33B}"/>
              </a:ext>
            </a:extLst>
          </p:cNvPr>
          <p:cNvCxnSpPr/>
          <p:nvPr/>
        </p:nvCxnSpPr>
        <p:spPr>
          <a:xfrm>
            <a:off x="6298553" y="5468224"/>
            <a:ext cx="36380" cy="1673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C923C3-39F5-4D3C-98A4-60CAF07152BD}"/>
              </a:ext>
            </a:extLst>
          </p:cNvPr>
          <p:cNvCxnSpPr/>
          <p:nvPr/>
        </p:nvCxnSpPr>
        <p:spPr>
          <a:xfrm>
            <a:off x="6340404" y="5604447"/>
            <a:ext cx="451729" cy="153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115616"/>
            <a:ext cx="7416800" cy="1257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882424-AEF1-489A-A1F0-17F68F1D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85" y="3630841"/>
            <a:ext cx="5410200" cy="125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07C454-730B-4B5F-BC32-335EA1DA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85" y="5101307"/>
            <a:ext cx="59055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48175C-E737-4692-9242-98FD7E5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058" y="3680394"/>
            <a:ext cx="2717800" cy="1028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880056-0F74-4447-AC23-785EEBF57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674" y="5230880"/>
            <a:ext cx="2717800" cy="10287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DD72665-E07E-45D9-AE7E-A9705AB4D1F9}"/>
              </a:ext>
            </a:extLst>
          </p:cNvPr>
          <p:cNvSpPr/>
          <p:nvPr/>
        </p:nvSpPr>
        <p:spPr>
          <a:xfrm>
            <a:off x="2638466" y="3537098"/>
            <a:ext cx="344011" cy="295585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8A0E1-F1E4-4BC3-B42A-B4DA99ECE182}"/>
              </a:ext>
            </a:extLst>
          </p:cNvPr>
          <p:cNvSpPr txBox="1"/>
          <p:nvPr/>
        </p:nvSpPr>
        <p:spPr>
          <a:xfrm>
            <a:off x="97609" y="4062763"/>
            <a:ext cx="28848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 dimensional</a:t>
            </a:r>
          </a:p>
          <a:p>
            <a:r>
              <a:rPr lang="en-US" dirty="0">
                <a:solidFill>
                  <a:srgbClr val="C00000"/>
                </a:solidFill>
              </a:rPr>
              <a:t>generalization of slope</a:t>
            </a:r>
          </a:p>
        </p:txBody>
      </p:sp>
    </p:spTree>
    <p:extLst>
      <p:ext uri="{BB962C8B-B14F-4D97-AF65-F5344CB8AC3E}">
        <p14:creationId xmlns:p14="http://schemas.microsoft.com/office/powerpoint/2010/main" val="2968198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841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For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3728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97D6D-94EF-44B7-AE2A-46F0D3F8A281}"/>
              </a:ext>
            </a:extLst>
          </p:cNvPr>
          <p:cNvSpPr txBox="1"/>
          <p:nvPr/>
        </p:nvSpPr>
        <p:spPr>
          <a:xfrm>
            <a:off x="636161" y="4443209"/>
            <a:ext cx="6163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Test your understanding: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=1.25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155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sz="3000" dirty="0"/>
                  <a:t>For the function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000" dirty="0"/>
                  <a:t>.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sz="3000" dirty="0"/>
                  <a:t>.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b="1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∇f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5263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580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 in Column Vector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r>
                  <a:rPr lang="en-US" dirty="0"/>
                  <a:t>In computer science, it is more common to use column vector notation for gradients. That is, 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For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b="1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3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613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Gradients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1911"/>
            <a:ext cx="2980038" cy="946692"/>
          </a:xfrm>
        </p:spPr>
        <p:txBody>
          <a:bodyPr/>
          <a:lstStyle/>
          <a:p>
            <a:r>
              <a:rPr lang="en-US" dirty="0"/>
              <a:t>Gradient:</a:t>
            </a:r>
          </a:p>
        </p:txBody>
      </p:sp>
      <p:sp>
        <p:nvSpPr>
          <p:cNvPr id="13" name="Down Arrow 12"/>
          <p:cNvSpPr/>
          <p:nvPr/>
        </p:nvSpPr>
        <p:spPr>
          <a:xfrm rot="17534593">
            <a:off x="3645550" y="5877449"/>
            <a:ext cx="329784" cy="640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573" y="1493992"/>
            <a:ext cx="16065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18354" y="4558916"/>
            <a:ext cx="6675620" cy="1394086"/>
            <a:chOff x="4601980" y="1333454"/>
            <a:chExt cx="6675620" cy="1394086"/>
          </a:xfrm>
        </p:grpSpPr>
        <p:sp>
          <p:nvSpPr>
            <p:cNvPr id="8" name="Rectangle 7"/>
            <p:cNvSpPr/>
            <p:nvPr/>
          </p:nvSpPr>
          <p:spPr>
            <a:xfrm>
              <a:off x="4601980" y="1333454"/>
              <a:ext cx="6675620" cy="1394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1902" y="1460901"/>
              <a:ext cx="16065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 Example: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902" y="1892234"/>
              <a:ext cx="6273800" cy="533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252002" y="5759847"/>
            <a:ext cx="7213600" cy="864339"/>
            <a:chOff x="4893734" y="3604982"/>
            <a:chExt cx="7213600" cy="864339"/>
          </a:xfrm>
        </p:grpSpPr>
        <p:sp>
          <p:nvSpPr>
            <p:cNvPr id="18" name="Rectangle 17"/>
            <p:cNvSpPr/>
            <p:nvPr/>
          </p:nvSpPr>
          <p:spPr>
            <a:xfrm>
              <a:off x="4893734" y="3604982"/>
              <a:ext cx="7213600" cy="8643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283" y="3798137"/>
              <a:ext cx="7048500" cy="5715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E9FD38-4436-4AE6-80D6-C936D057B0D5}"/>
                  </a:ext>
                </a:extLst>
              </p:cNvPr>
              <p:cNvSpPr txBox="1"/>
              <p:nvPr/>
            </p:nvSpPr>
            <p:spPr>
              <a:xfrm>
                <a:off x="2909954" y="2661079"/>
                <a:ext cx="4184020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E9FD38-4436-4AE6-80D6-C936D057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54" y="2661079"/>
                <a:ext cx="41840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4A10B-396D-463E-8522-A87C050C410C}"/>
                  </a:ext>
                </a:extLst>
              </p:cNvPr>
              <p:cNvSpPr txBox="1"/>
              <p:nvPr/>
            </p:nvSpPr>
            <p:spPr>
              <a:xfrm>
                <a:off x="838200" y="3204041"/>
                <a:ext cx="6609514" cy="99443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/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,… ,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4A10B-396D-463E-8522-A87C050C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4041"/>
                <a:ext cx="6609514" cy="994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6094F-435C-48FB-A4BF-D210BDDCB3BE}"/>
                  </a:ext>
                </a:extLst>
              </p:cNvPr>
              <p:cNvSpPr txBox="1"/>
              <p:nvPr/>
            </p:nvSpPr>
            <p:spPr>
              <a:xfrm>
                <a:off x="1106057" y="1856405"/>
                <a:ext cx="2444323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6094F-435C-48FB-A4BF-D210BDDC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57" y="1856405"/>
                <a:ext cx="24443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560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60922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Multidimensional Loss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5681585" y="3306689"/>
                <a:ext cx="5794017" cy="61824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585" y="3306689"/>
                <a:ext cx="5794017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B76DE91-20EC-48D6-89D2-6AA2DB89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Same idea as before!</a:t>
            </a:r>
          </a:p>
          <a:p>
            <a:r>
              <a:rPr lang="en-US" sz="2400" dirty="0"/>
              <a:t>Our exact python code from before still works!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808FE3-9543-458C-8081-6FE440308457}"/>
                  </a:ext>
                </a:extLst>
              </p:cNvPr>
              <p:cNvSpPr txBox="1"/>
              <p:nvPr/>
            </p:nvSpPr>
            <p:spPr>
              <a:xfrm>
                <a:off x="5747601" y="1909975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808FE3-9543-458C-8081-6FE44030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01" y="1909975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19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“Improving” the Model (more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3" y="518227"/>
            <a:ext cx="7823200" cy="1143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0367" y="2639028"/>
            <a:ext cx="3252486" cy="2720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Difficult </a:t>
            </a:r>
            <a:br>
              <a:rPr lang="en-US" sz="2800" dirty="0"/>
            </a:br>
            <a:r>
              <a:rPr lang="en-US" sz="2800" dirty="0"/>
              <a:t>to </a:t>
            </a:r>
            <a:br>
              <a:rPr lang="en-US" sz="2800" dirty="0"/>
            </a:br>
            <a:r>
              <a:rPr lang="en-US" sz="2800" dirty="0"/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04" y="1879031"/>
            <a:ext cx="7536146" cy="52629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Rational: </a:t>
            </a:r>
          </a:p>
          <a:p>
            <a:r>
              <a:rPr lang="en-US" sz="2400" dirty="0"/>
              <a:t>Each term encodes a potential factor that could affect the percentage tip.</a:t>
            </a:r>
          </a:p>
          <a:p>
            <a:endParaRPr lang="en-US" sz="2400" b="1" dirty="0"/>
          </a:p>
          <a:p>
            <a:r>
              <a:rPr lang="en-US" sz="2400" b="1" i="1" dirty="0"/>
              <a:t>Possible</a:t>
            </a:r>
            <a:r>
              <a:rPr lang="en-US" sz="2400" b="1" dirty="0"/>
              <a:t> 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 paid by female non-smokers without accounting for table size.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tip change associated with male patrons ...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r>
              <a:rPr lang="en-US" sz="2400" dirty="0"/>
              <a:t>Maybe difficult to estimate </a:t>
            </a:r>
            <a:r>
              <a:rPr lang="mr-IN" sz="2400" dirty="0"/>
              <a:t>…</a:t>
            </a:r>
            <a:r>
              <a:rPr lang="en-US" sz="2400" dirty="0"/>
              <a:t> what if all smokers are male?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36557" y="4814888"/>
            <a:ext cx="2020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2701497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python to define the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839244"/>
            <a:ext cx="6921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4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93824"/>
            <a:ext cx="10426700" cy="5270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685925" y="62865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27100" y="6022976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1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439069"/>
            <a:ext cx="11125200" cy="505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414462" y="61293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81037" y="5865813"/>
            <a:ext cx="457200" cy="26352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2098" y="5681147"/>
            <a:ext cx="51139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Function is not smooth </a:t>
            </a:r>
            <a:r>
              <a:rPr lang="en-US" b="1" dirty="0">
                <a:solidFill>
                  <a:schemeClr val="accent2"/>
                </a:solidFill>
                <a:sym typeface="Wingdings"/>
              </a:rPr>
              <a:t> Difficult to optimize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87" y="5681147"/>
            <a:ext cx="7954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962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370013"/>
            <a:ext cx="10401300" cy="532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81050" y="60706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66862" y="62817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6A6155F-EAFC-42D5-B0BA-6DBE50C4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181" y="1168606"/>
            <a:ext cx="5343593" cy="37405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=1.25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81DB1F-7773-443C-A639-82B925E17328}"/>
              </a:ext>
            </a:extLst>
          </p:cNvPr>
          <p:cNvCxnSpPr/>
          <p:nvPr/>
        </p:nvCxnSpPr>
        <p:spPr>
          <a:xfrm flipH="1" flipV="1">
            <a:off x="7440561" y="3259393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97FA6F-A21E-4349-B9E3-84DA8802F043}"/>
                  </a:ext>
                </a:extLst>
              </p:cNvPr>
              <p:cNvSpPr txBox="1"/>
              <p:nvPr/>
            </p:nvSpPr>
            <p:spPr>
              <a:xfrm>
                <a:off x="8922774" y="3645182"/>
                <a:ext cx="2086897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(8, 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1.25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97FA6F-A21E-4349-B9E3-84DA8802F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4" y="3645182"/>
                <a:ext cx="2086897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38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0554"/>
            <a:ext cx="10801350" cy="1325563"/>
          </a:xfrm>
        </p:spPr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17"/>
            <a:ext cx="10515600" cy="5211762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graphically 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Minimize the loss analytically using calculus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Minimize the loss numerically</a:t>
            </a:r>
          </a:p>
        </p:txBody>
      </p:sp>
    </p:spTree>
    <p:extLst>
      <p:ext uri="{BB962C8B-B14F-4D97-AF65-F5344CB8AC3E}">
        <p14:creationId xmlns:p14="http://schemas.microsoft.com/office/powerpoint/2010/main" val="31740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F59D59-A070-4C41-907B-DBF91339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99" y="1097170"/>
            <a:ext cx="5172479" cy="362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83106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=2.75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83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D29EE8-16BE-4A66-A877-90A234F2A09E}"/>
              </a:ext>
            </a:extLst>
          </p:cNvPr>
          <p:cNvCxnSpPr/>
          <p:nvPr/>
        </p:nvCxnSpPr>
        <p:spPr>
          <a:xfrm flipH="1" flipV="1">
            <a:off x="7440561" y="3834748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4B18-0CAB-45A5-AAE9-31EECD9B98D5}"/>
                  </a:ext>
                </a:extLst>
              </p:cNvPr>
              <p:cNvSpPr txBox="1"/>
              <p:nvPr/>
            </p:nvSpPr>
            <p:spPr>
              <a:xfrm>
                <a:off x="8922774" y="4220537"/>
                <a:ext cx="1946787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(8, 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2.75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4B18-0CAB-45A5-AAE9-31EECD9B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4" y="4220537"/>
                <a:ext cx="194678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86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32409</TotalTime>
  <Words>3305</Words>
  <Application>Microsoft Office PowerPoint</Application>
  <PresentationFormat>Widescreen</PresentationFormat>
  <Paragraphs>403</Paragraphs>
  <Slides>70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Calibri</vt:lpstr>
      <vt:lpstr>Cambria Math</vt:lpstr>
      <vt:lpstr>Century Gothic</vt:lpstr>
      <vt:lpstr>Consolas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9:  Modeling and Estimation II</vt:lpstr>
      <vt:lpstr>Summary of Model Estimation (so far…)</vt:lpstr>
      <vt:lpstr>Squared Loss</vt:lpstr>
      <vt:lpstr>Absolute Loss</vt:lpstr>
      <vt:lpstr>Average Loss</vt:lpstr>
      <vt:lpstr>Average Loss</vt:lpstr>
      <vt:lpstr>Average L1 loss Visualization</vt:lpstr>
      <vt:lpstr>Average L2 loss Visualization</vt:lpstr>
      <vt:lpstr>Calculus for Loss Minimization</vt:lpstr>
      <vt:lpstr>Calculus for Loss Minimization (Visual)</vt:lpstr>
      <vt:lpstr>Squared Loss vs. Absolute Loss</vt:lpstr>
      <vt:lpstr>Summary on Loss Functions</vt:lpstr>
      <vt:lpstr>Huber Loss (1964)</vt:lpstr>
      <vt:lpstr>Name that loss (round two)</vt:lpstr>
      <vt:lpstr>Name that loss (round two)</vt:lpstr>
      <vt:lpstr>Calculus for Loss Minimization</vt:lpstr>
      <vt:lpstr>Minimizing the Average Huber Loss</vt:lpstr>
      <vt:lpstr>Minimizing the Average Huber Loss</vt:lpstr>
      <vt:lpstr>Minimizing the Average Huber Loss</vt:lpstr>
      <vt:lpstr>Minimizing the Average Huber Loss</vt:lpstr>
      <vt:lpstr>Minimizing the Average Huber Loss</vt:lpstr>
      <vt:lpstr>Visualizing the Derivative of the Huber Loss</vt:lpstr>
      <vt:lpstr>Visualizing the Derivative of the Huber Loss</vt:lpstr>
      <vt:lpstr>Numerical Optimization</vt:lpstr>
      <vt:lpstr>Minimizing the  Loss Function Using Brute Force</vt:lpstr>
      <vt:lpstr>Minimizing the  Loss Function Using the Derivative</vt:lpstr>
      <vt:lpstr>PowerPoint Presentation</vt:lpstr>
      <vt:lpstr>PowerPoint Presentation</vt:lpstr>
      <vt:lpstr>PowerPoint Presentation</vt:lpstr>
      <vt:lpstr>scipy.optimize.minimize</vt:lpstr>
      <vt:lpstr>Multidimensional Models</vt:lpstr>
      <vt:lpstr>Going beyond the simple model</vt:lpstr>
      <vt:lpstr>PowerPoint Presentation</vt:lpstr>
      <vt:lpstr>Estimating the model parameters:</vt:lpstr>
      <vt:lpstr>Estimating the model parameters:</vt:lpstr>
      <vt:lpstr>Estimating the model parameters:</vt:lpstr>
      <vt:lpstr>Estimating the model parameters:</vt:lpstr>
      <vt:lpstr>Solving for θ1</vt:lpstr>
      <vt:lpstr>Solving for θ1</vt:lpstr>
      <vt:lpstr>Solving for θ2</vt:lpstr>
      <vt:lpstr>Solving for θ2</vt:lpstr>
      <vt:lpstr>Solving for θ2</vt:lpstr>
      <vt:lpstr>System of  Linear Equations</vt:lpstr>
      <vt:lpstr>Denominator  Derivation</vt:lpstr>
      <vt:lpstr>Numerator Derivation</vt:lpstr>
      <vt:lpstr>Summary so far …</vt:lpstr>
      <vt:lpstr>Summary so far …</vt:lpstr>
      <vt:lpstr>PowerPoint Presentation</vt:lpstr>
      <vt:lpstr>PowerPoint Presentation</vt:lpstr>
      <vt:lpstr>Visualizing the Higher Dimensional Loss</vt:lpstr>
      <vt:lpstr>Multi-Dimensional Gradient Descent</vt:lpstr>
      <vt:lpstr>3D Gradient Descent (Intuitive)</vt:lpstr>
      <vt:lpstr>2D Gradient Descent (Intuitive)</vt:lpstr>
      <vt:lpstr>2D Gradient Descent (Intuitive)</vt:lpstr>
      <vt:lpstr>2D Gradient Descent (Intuitive)</vt:lpstr>
      <vt:lpstr>2D Gradient Descent (Intuitive)</vt:lpstr>
      <vt:lpstr>Estimating the model parameters:</vt:lpstr>
      <vt:lpstr>The Gradient of a Function</vt:lpstr>
      <vt:lpstr>The Gradient of a Function</vt:lpstr>
      <vt:lpstr>The Gradient of a Function</vt:lpstr>
      <vt:lpstr>The Gradient of a Function in Column Vector Notation</vt:lpstr>
      <vt:lpstr>Multi-Dimensional Gradients</vt:lpstr>
      <vt:lpstr>PowerPoint Presentation</vt:lpstr>
      <vt:lpstr>“Improving” the Model (more…)</vt:lpstr>
      <vt:lpstr>PowerPoint Presentation</vt:lpstr>
      <vt:lpstr>Define the model</vt:lpstr>
      <vt:lpstr>Define and Minimize the Loss</vt:lpstr>
      <vt:lpstr>Define and Minimize the Loss</vt:lpstr>
      <vt:lpstr>Define and Minimize the Loss</vt:lpstr>
      <vt:lpstr>Summary of Model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hug</cp:lastModifiedBy>
  <cp:revision>695</cp:revision>
  <cp:lastPrinted>2017-09-05T17:27:38Z</cp:lastPrinted>
  <dcterms:created xsi:type="dcterms:W3CDTF">2016-10-21T21:56:42Z</dcterms:created>
  <dcterms:modified xsi:type="dcterms:W3CDTF">2018-09-20T23:08:43Z</dcterms:modified>
</cp:coreProperties>
</file>